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6" r:id="rId2"/>
    <p:sldId id="267" r:id="rId3"/>
    <p:sldId id="263" r:id="rId4"/>
    <p:sldId id="273" r:id="rId5"/>
    <p:sldId id="274" r:id="rId6"/>
    <p:sldId id="268" r:id="rId7"/>
    <p:sldId id="275" r:id="rId8"/>
    <p:sldId id="265" r:id="rId9"/>
    <p:sldId id="272" r:id="rId10"/>
    <p:sldId id="278" r:id="rId11"/>
    <p:sldId id="279" r:id="rId12"/>
    <p:sldId id="280" r:id="rId13"/>
    <p:sldId id="281" r:id="rId14"/>
    <p:sldId id="277" r:id="rId15"/>
    <p:sldId id="282" r:id="rId16"/>
    <p:sldId id="283" r:id="rId17"/>
    <p:sldId id="284" r:id="rId18"/>
    <p:sldId id="270" r:id="rId19"/>
    <p:sldId id="288" r:id="rId20"/>
    <p:sldId id="269" r:id="rId21"/>
    <p:sldId id="285" r:id="rId22"/>
    <p:sldId id="286" r:id="rId23"/>
    <p:sldId id="271" r:id="rId24"/>
    <p:sldId id="290" r:id="rId25"/>
    <p:sldId id="291" r:id="rId26"/>
    <p:sldId id="276" r:id="rId27"/>
    <p:sldId id="287" r:id="rId28"/>
    <p:sldId id="289" r:id="rId2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2955" autoAdjust="0"/>
  </p:normalViewPr>
  <p:slideViewPr>
    <p:cSldViewPr>
      <p:cViewPr varScale="1">
        <p:scale>
          <a:sx n="110" d="100"/>
          <a:sy n="110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1/23/19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Making Play of Serious Recreational Athletics Through the Use of Costume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Reclaiming </a:t>
            </a:r>
            <a:r>
              <a:rPr lang="en-US" smtClean="0"/>
              <a:t>the Joy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2" name="Picture Placeholder 11" descr="Merida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82" r="-24182"/>
          <a:stretch>
            <a:fillRect/>
          </a:stretch>
        </p:blipFill>
        <p:spPr>
          <a:xfrm>
            <a:off x="-476042" y="152400"/>
            <a:ext cx="5200442" cy="5257800"/>
          </a:xfrm>
        </p:spPr>
      </p:pic>
      <p:pic>
        <p:nvPicPr>
          <p:cNvPr id="13" name="Picture 12" descr="meridarun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"/>
            <a:ext cx="3505200" cy="5257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glendaglinda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3" r="-640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“Let's 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be honest. How often do you get to wear a tiara? It's fun to dress up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!”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---</a:t>
            </a:r>
            <a:endParaRPr lang="en-US" dirty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“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And I confess it is quite a thrill to pass a guy in spandex who is being super serious in a race when you look ridiculous. A reminder that races are fun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.”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--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“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 absolutely get enjoyment out of it, plenty of great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memories”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064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ullSizeRender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r="130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Costumes add and extra element of fun to the race.  They help create amazing memories and great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photos”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--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“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IT KEEPS YOU YOUNG!! </a:t>
            </a:r>
            <a:r>
              <a:rPr lang="en-US" dirty="0" smtClean="0">
                <a:solidFill>
                  <a:srgbClr val="000000"/>
                </a:solidFill>
                <a:latin typeface="Apple Color Emoji"/>
                <a:ea typeface="Apple Color Emoji"/>
                <a:cs typeface="Apple Color Emoji"/>
              </a:rPr>
              <a:t>😄”</a:t>
            </a: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--</a:t>
            </a:r>
          </a:p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The event </a:t>
            </a:r>
            <a:r>
              <a:rPr lang="en-US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pics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are priceless! It makes me happy. The shout outs you get from fellow runners. It puts a smile on their faces (even if they think you're crazy!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025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014_02_23_Princess Half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 like the ones that have the best laugh factor. One that got a huge response was when I dressed up in a clown suit for the last 25 miles of a 100 mile trail 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race”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--</a:t>
            </a:r>
          </a:p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What is the best part about running in costume? Making people 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laugh.”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970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790446_1051_003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9" r="-636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My motto is “Spreading smiles for miles!”  I’m definitely not a fast runner, but I make people smile and it’s a great conversation starter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.”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--</a:t>
            </a:r>
          </a:p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Making people  smile . Often people are nervous or anxious at a race , it makes some smile or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laugh”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8007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mericantourist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1" b="1512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But not forgetting the functions of racing..</a:t>
            </a:r>
            <a:endParaRPr lang="en-US" dirty="0"/>
          </a:p>
        </p:txBody>
      </p:sp>
      <p:pic>
        <p:nvPicPr>
          <p:cNvPr id="7" name="Picture Placeholder 6" descr="bunny ears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7812"/>
          <a:stretch>
            <a:fillRect/>
          </a:stretch>
        </p:blipFill>
        <p:spPr/>
      </p:pic>
      <p:pic>
        <p:nvPicPr>
          <p:cNvPr id="11" name="Picture Placeholder 10" descr="279148_143372199_XLarge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2" b="16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10023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For all my costumes, I try and use and embellish actual running clothes to make them as comfortable and practical as possible.  For the Starbucks Red Cup costume, it was pretty basic; red running shirt, red skirt, and a cardboard “sleeve” around my waist.  I used an actual lid with a straw and attached it to a headband. For Mary Poppins, I wanted to include as many details as possible and still make it functional</a:t>
            </a:r>
            <a:r>
              <a:rPr lang="en-US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.”</a:t>
            </a:r>
            <a:endParaRPr lang="en-US" dirty="0"/>
          </a:p>
        </p:txBody>
      </p:sp>
      <p:pic>
        <p:nvPicPr>
          <p:cNvPr id="11" name="Picture Placeholder 10" descr="Mary Poppins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12412"/>
          <a:stretch>
            <a:fillRect/>
          </a:stretch>
        </p:blipFill>
        <p:spPr>
          <a:xfrm>
            <a:off x="304800" y="228600"/>
            <a:ext cx="4754563" cy="6324600"/>
          </a:xfrm>
        </p:spPr>
      </p:pic>
    </p:spTree>
    <p:extLst>
      <p:ext uri="{BB962C8B-B14F-4D97-AF65-F5344CB8AC3E}">
        <p14:creationId xmlns:p14="http://schemas.microsoft.com/office/powerpoint/2010/main" val="23808181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012_09_02_Disneyland Lance Matt Chery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9" r="2180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Making it practical and functional.  I started off running mostly 5k’s with an occasional 10K.  I now mostly run half and full marathons, but still love to dress up.  Being a little uncomfortable is ok for 3 miles, but not for </a:t>
            </a:r>
            <a:r>
              <a:rPr lang="en-US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26“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--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“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I do try to design the costume so that it doesn’t impact my running at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924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glendayoda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Walking to the start line too because sometimes people treat you like you don't belong at a race because you are in costume.  Especially true in races where you are designated a start time and show up in costume.  Some seem to think because you are in a costume you can't be fast or a serious runner--but I can be all business when needed in that 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costume”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2260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Creativity</a:t>
            </a:r>
            <a:endParaRPr lang="en-US" dirty="0"/>
          </a:p>
        </p:txBody>
      </p:sp>
      <p:pic>
        <p:nvPicPr>
          <p:cNvPr id="10" name="Picture Placeholder 9" descr="Nutella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starbucks red cup.JP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Lady and the Tramp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r="9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4854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Nutella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2" r="12412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Makes races more fun and enjoyable, leading up to the race, putting together a costume is all part of the experience. At the races, I pay close attention to what others are wearing for inspiration as to how I can make my own costumes better.  It's a fun process. I love hunting for accessories and also crafting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.”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--</a:t>
            </a:r>
          </a:p>
          <a:p>
            <a:r>
              <a:rPr lang="en-US" dirty="0" smtClean="0"/>
              <a:t>“ (I just)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Buy a tree skirt, turn it into a me skirt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.”</a:t>
            </a:r>
          </a:p>
          <a:p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--</a:t>
            </a:r>
          </a:p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We picked characters and I went and hunted down pieces for everyone because I enjoy that part almost as much as wearing 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them”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521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lic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889" r="-3888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Suellen Adams, adjunct professor of Library and Information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571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Recognition and Acknowledgement</a:t>
            </a:r>
            <a:endParaRPr lang="en-US" dirty="0"/>
          </a:p>
        </p:txBody>
      </p:sp>
      <p:pic>
        <p:nvPicPr>
          <p:cNvPr id="10" name="Picture Placeholder 9" descr="bike bee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r="16699"/>
          <a:stretch>
            <a:fillRect/>
          </a:stretch>
        </p:blipFill>
        <p:spPr/>
      </p:pic>
      <p:pic>
        <p:nvPicPr>
          <p:cNvPr id="11" name="Picture Placeholder 10" descr="DSC_0271-M.jpg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3" r="16833"/>
          <a:stretch>
            <a:fillRect/>
          </a:stretch>
        </p:blipFill>
        <p:spPr/>
      </p:pic>
      <p:pic>
        <p:nvPicPr>
          <p:cNvPr id="9" name="Picture Placeholder 8" descr="IMG_3217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6354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-BQgNDMb-M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r="25004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BUT I wanted someone to look at me and know what the costume 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was”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--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“</a:t>
            </a:r>
            <a:r>
              <a:rPr lang="en-US" dirty="0" err="1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recognizability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 - people need to be able to tell who I 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am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--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“…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hopefully wearing something that people 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recognize”</a:t>
            </a:r>
          </a:p>
          <a:p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--</a:t>
            </a:r>
          </a:p>
          <a:p>
            <a:r>
              <a:rPr lang="en-US" dirty="0" smtClean="0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It's fun-people cheer your costume name</a:t>
            </a:r>
            <a:r>
              <a:rPr lang="en-US" dirty="0" smtClean="0">
                <a:solidFill>
                  <a:schemeClr val="tx1"/>
                </a:solidFill>
              </a:rPr>
              <a:t>.”</a:t>
            </a:r>
            <a:r>
              <a:rPr lang="en-US" dirty="0"/>
              <a:t> </a:t>
            </a:r>
          </a:p>
          <a:p>
            <a:endParaRPr lang="en-US" dirty="0" smtClean="0">
              <a:solidFill>
                <a:srgbClr val="000000"/>
              </a:solidFill>
              <a:latin typeface="Helvetica"/>
              <a:ea typeface="Helvetica"/>
              <a:cs typeface="Helvetic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174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reeglenda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It's mostly about recognition.  That sounds worse now that I'm typing it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out.”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--</a:t>
            </a:r>
          </a:p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One of my favorite things about running in a costume is when the spectators and fellow runners tell you they like your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costume”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--</a:t>
            </a:r>
          </a:p>
          <a:p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“…and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the attention that other runners give you feels good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887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2012_09_02_Disneyland Lance Matt Cheryl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r="968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Other Social Aspects</a:t>
            </a:r>
            <a:endParaRPr lang="en-US" dirty="0"/>
          </a:p>
        </p:txBody>
      </p:sp>
      <p:pic>
        <p:nvPicPr>
          <p:cNvPr id="8" name="Picture Placeholder 7" descr="2014_02_23_Princess Half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9" name="Picture Placeholder 8" descr="Rosies.JPG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56225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246799_185378039_XLarg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01" r="-6501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I’ve met so many great people that I may not have met had I not been in costume. </a:t>
            </a:r>
            <a:r>
              <a:rPr lang="en-US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“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--</a:t>
            </a:r>
          </a:p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It's also a fun way to meet people during the race other runners complement each other and motivate each other. It has always been a great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experience”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--</a:t>
            </a:r>
          </a:p>
          <a:p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You met new people waiting for the race because it makes you approachable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62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uskendaniel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8" r="24948"/>
          <a:stretch>
            <a:fillRect/>
          </a:stretch>
        </p:blipFill>
        <p:spPr>
          <a:xfrm>
            <a:off x="304800" y="228600"/>
            <a:ext cx="4754563" cy="63246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there’s a non-race aspect; just like with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</a:rPr>
              <a:t>cosplay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</a:rPr>
              <a:t>, while I can’t get to see everything “in person”, costuming runners have also formed on-line networks (as you know). That “virtual” interaction, that virtual exchange, is also important positive aspect. Earning that respect within a virtual community of people you admire can be a positive reinforcement just like interacting at the actual races</a:t>
            </a:r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.”</a:t>
            </a:r>
          </a:p>
          <a:p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--</a:t>
            </a:r>
          </a:p>
          <a:p>
            <a:r>
              <a:rPr lang="en-US" dirty="0" smtClean="0">
                <a:solidFill>
                  <a:srgbClr val="000000"/>
                </a:solidFill>
                <a:ea typeface="Calibri"/>
                <a:cs typeface="Calibri"/>
              </a:rPr>
              <a:t>“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For someone who is not an elite runner it makes running fun. My friends and family look forward to what I am going to wear each time I announce a race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.”</a:t>
            </a:r>
            <a:endParaRPr lang="en-US" dirty="0" smtClean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981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279148_143372199_XLarge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3" b="1911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8" name="Picture Placeholder 7" descr="pirates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97" b="16797"/>
          <a:stretch>
            <a:fillRect/>
          </a:stretch>
        </p:blipFill>
        <p:spPr/>
      </p:pic>
      <p:pic>
        <p:nvPicPr>
          <p:cNvPr id="9" name="Picture Placeholder 8" descr="790446_1051_0032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98613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glendamotivation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3" b="557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05400" y="228600"/>
            <a:ext cx="3200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What I love most about the running community is the positive energy.  I’ve been told that I made people smile and gave them the energy that they needed, right when they needed it.  In return, I feed off of those smiles and it gives me the energy when I’m hitting my wall as </a:t>
            </a:r>
            <a:r>
              <a:rPr lang="en-US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well”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/>
                <a:ea typeface="Cambria"/>
                <a:cs typeface="Cambria"/>
              </a:rPr>
              <a:t>--</a:t>
            </a:r>
          </a:p>
          <a:p>
            <a:r>
              <a:rPr lang="en-US" dirty="0" smtClean="0"/>
              <a:t>“</a:t>
            </a:r>
            <a:r>
              <a:rPr lang="en-US" dirty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I knew that in that point in the race I would be exhausted and verging on emotional collapse. I knew that putting a clown suit on would make it hard to be serious and it made me and everyone else </a:t>
            </a:r>
            <a:r>
              <a:rPr lang="en-US" dirty="0" smtClean="0">
                <a:solidFill>
                  <a:srgbClr val="000000"/>
                </a:solidFill>
                <a:latin typeface="Helvetica"/>
                <a:ea typeface="Helvetica"/>
                <a:cs typeface="Helvetica"/>
              </a:rPr>
              <a:t>laugh”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848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docandsnow.jpg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07" b="-1200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Placeholder 7" descr="FullSizeRender-5.jpg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9" name="Picture Placeholder 8" descr="FB_IMG_1426956221796.jpg"/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80001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Some background—</a:t>
            </a:r>
          </a:p>
          <a:p>
            <a:endParaRPr lang="en-US" dirty="0"/>
          </a:p>
          <a:p>
            <a:r>
              <a:rPr lang="en-US" dirty="0" smtClean="0"/>
              <a:t>Started with a </a:t>
            </a:r>
            <a:r>
              <a:rPr lang="en-US" dirty="0" err="1" smtClean="0"/>
              <a:t>SurveyMonkey</a:t>
            </a:r>
            <a:r>
              <a:rPr lang="en-US" dirty="0" smtClean="0"/>
              <a:t> survey distributed primarily on social media groups for running and racing in costume.</a:t>
            </a:r>
          </a:p>
          <a:p>
            <a:endParaRPr lang="en-US" dirty="0"/>
          </a:p>
          <a:p>
            <a:r>
              <a:rPr lang="en-US" dirty="0" smtClean="0"/>
              <a:t>207 responses.  </a:t>
            </a:r>
          </a:p>
          <a:p>
            <a:endParaRPr lang="en-US" dirty="0"/>
          </a:p>
          <a:p>
            <a:r>
              <a:rPr lang="en-US" dirty="0" smtClean="0"/>
              <a:t>Approximately half agreed to be interviewed via e-mail</a:t>
            </a:r>
          </a:p>
          <a:p>
            <a:endParaRPr lang="en-US" dirty="0"/>
          </a:p>
          <a:p>
            <a:r>
              <a:rPr lang="en-US" dirty="0" smtClean="0"/>
              <a:t>About half of those subsequently contacted with the interview responded within the time frame stated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Placeholder 2" descr="790325_1161_0041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50" r="-6550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creen Shot 2016-03-09 at 4.40.21 PM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90" b="-1990"/>
          <a:stretch>
            <a:fillRect/>
          </a:stretch>
        </p:blipFill>
        <p:spPr/>
      </p:pic>
      <p:pic>
        <p:nvPicPr>
          <p:cNvPr id="8" name="Picture Placeholder 7" descr="Screen Shot 2016-03-09 at 4.38.58 PM.pn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76" b="-16076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92% of the respondents identified as female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Almost 75% were between 30 and 49 years of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421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 Shot 2016-03-09 at 4.53.25 PM.pn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99" b="-4899"/>
          <a:stretch>
            <a:fillRect/>
          </a:stretch>
        </p:blipFill>
        <p:spPr/>
      </p:pic>
      <p:pic>
        <p:nvPicPr>
          <p:cNvPr id="6" name="Picture Placeholder 5" descr="Screen Shot 2016-03-09 at 4.50.36 PM.pn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580" b="-115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were relatively prolific racers, almost all of them raced at least 3 times a year and almost a third raced more than once a month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But they didn’t always race in costume, about half raced in costume much of the time, while half did so more rarely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448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_0335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9" r="-1286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Besides basic demographics respondents were asked some basic questions about how they created their costumes and what was important in their choices.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39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415992_216713702_XLarge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9" r="-6599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interview asked –</a:t>
            </a:r>
          </a:p>
          <a:p>
            <a:endParaRPr lang="en-US" dirty="0"/>
          </a:p>
          <a:p>
            <a:r>
              <a:rPr lang="en-US" dirty="0" smtClean="0"/>
              <a:t>How they began running in costume.</a:t>
            </a:r>
          </a:p>
          <a:p>
            <a:endParaRPr lang="en-US" dirty="0" smtClean="0"/>
          </a:p>
          <a:p>
            <a:r>
              <a:rPr lang="en-US" dirty="0" smtClean="0"/>
              <a:t>What kind of a runner they were.</a:t>
            </a:r>
          </a:p>
          <a:p>
            <a:endParaRPr lang="en-US" dirty="0" smtClean="0"/>
          </a:p>
          <a:p>
            <a:r>
              <a:rPr lang="en-US" dirty="0" smtClean="0"/>
              <a:t>Specifics about costume creation, both individual and in groups.</a:t>
            </a:r>
          </a:p>
          <a:p>
            <a:endParaRPr lang="en-US" dirty="0" smtClean="0"/>
          </a:p>
          <a:p>
            <a:r>
              <a:rPr lang="en-US" dirty="0" smtClean="0"/>
              <a:t>What was hard and easy about costume running.</a:t>
            </a:r>
          </a:p>
          <a:p>
            <a:r>
              <a:rPr lang="en-US" dirty="0" smtClean="0"/>
              <a:t>Any further comments. </a:t>
            </a:r>
          </a:p>
          <a:p>
            <a:endParaRPr lang="en-US" dirty="0"/>
          </a:p>
          <a:p>
            <a:r>
              <a:rPr lang="en-US" dirty="0" smtClean="0"/>
              <a:t>They were also asked if they were willing to share photos…and many of them did.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1063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Playfulness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…manifest joy and sense of humor</a:t>
            </a:r>
          </a:p>
          <a:p>
            <a:endParaRPr lang="en-US" dirty="0"/>
          </a:p>
        </p:txBody>
      </p:sp>
      <p:pic>
        <p:nvPicPr>
          <p:cNvPr id="3" name="Picture Placeholder 2" descr="FullSizeRender-1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7" b="13377"/>
          <a:stretch>
            <a:fillRect/>
          </a:stretch>
        </p:blipFill>
        <p:spPr/>
      </p:pic>
      <p:pic>
        <p:nvPicPr>
          <p:cNvPr id="6" name="Picture Placeholder 5" descr="hauntedglenda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949575" y="2133600"/>
            <a:ext cx="2209800" cy="2209800"/>
          </a:xfrm>
        </p:spPr>
      </p:pic>
      <p:pic>
        <p:nvPicPr>
          <p:cNvPr id="11" name="Picture Placeholder 10" descr="Mary Poppins.JPG"/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2013_12_15_Holiday half.jpe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5" r="27505"/>
          <a:stretch>
            <a:fillRect/>
          </a:stretch>
        </p:blipFill>
        <p:spPr>
          <a:xfrm>
            <a:off x="4341813" y="533400"/>
            <a:ext cx="3430587" cy="4575175"/>
          </a:xfrm>
        </p:spPr>
      </p:pic>
      <p:pic>
        <p:nvPicPr>
          <p:cNvPr id="16" name="Picture Placeholder 15" descr="246799_185378039_XLarge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5648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Manifest Joy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Sense of Humor (</a:t>
            </a:r>
            <a:r>
              <a:rPr lang="en-US" dirty="0" err="1" smtClean="0"/>
              <a:t>Gelotophilia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748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hoto 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1035</Words>
  <Application>Microsoft Macintosh PowerPoint</Application>
  <PresentationFormat>On-screen Show (4:3)</PresentationFormat>
  <Paragraphs>93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Contemporary 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2019-01-23T16:54:49Z</dcterms:modified>
</cp:coreProperties>
</file>